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72" r:id="rId5"/>
    <p:sldId id="273" r:id="rId6"/>
    <p:sldId id="274" r:id="rId7"/>
    <p:sldId id="275" r:id="rId8"/>
    <p:sldId id="276" r:id="rId9"/>
    <p:sldId id="277" r:id="rId10"/>
    <p:sldId id="286" r:id="rId11"/>
    <p:sldId id="278" r:id="rId12"/>
    <p:sldId id="279" r:id="rId13"/>
    <p:sldId id="260" r:id="rId14"/>
    <p:sldId id="280" r:id="rId15"/>
    <p:sldId id="281" r:id="rId16"/>
    <p:sldId id="285" r:id="rId17"/>
    <p:sldId id="282" r:id="rId18"/>
    <p:sldId id="283" r:id="rId19"/>
    <p:sldId id="271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9A9"/>
    <a:srgbClr val="A99AF4"/>
    <a:srgbClr val="4A4FC5"/>
    <a:srgbClr val="7D81D5"/>
    <a:srgbClr val="775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34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E5546-F291-4F3D-9A30-17DEC4AFF1F5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5B793-EEB9-41C8-8188-6C49267A3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59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204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2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53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689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4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06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43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1600" y="6103084"/>
            <a:ext cx="11590139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5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안녕하세요</a:t>
            </a:r>
            <a:r>
              <a:rPr lang="en-US" sz="105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, </a:t>
            </a:r>
            <a:endParaRPr lang="en-US" sz="105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9296" y="7860149"/>
            <a:ext cx="9746313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r>
              <a:rPr lang="ko-KR" altLang="en-US" sz="70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조 </a:t>
            </a:r>
            <a:r>
              <a:rPr lang="ko-KR" altLang="en-US" sz="7000" b="1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폴리몰피즘</a:t>
            </a:r>
            <a:r>
              <a:rPr lang="en-US" sz="7000" b="1" dirty="0" err="1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입니다</a:t>
            </a:r>
            <a:r>
              <a:rPr lang="en-US" sz="70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 !</a:t>
            </a:r>
            <a:endParaRPr lang="en-US" sz="7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73230" y="7999174"/>
            <a:ext cx="6104600" cy="878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팀장</a:t>
            </a:r>
            <a:r>
              <a:rPr lang="en-US" altLang="ko-KR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: </a:t>
            </a:r>
            <a:r>
              <a:rPr lang="ko-KR" altLang="en-US" kern="0" spc="-100" dirty="0" err="1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김현택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   </a:t>
            </a:r>
            <a:r>
              <a:rPr lang="ko-KR" altLang="en-US" b="1" kern="0" spc="-100" dirty="0" err="1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부팀장</a:t>
            </a:r>
            <a:r>
              <a:rPr lang="ko-KR" altLang="en-US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</a:t>
            </a:r>
            <a:r>
              <a:rPr lang="en-US" altLang="ko-KR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: </a:t>
            </a:r>
            <a:r>
              <a:rPr lang="ko-KR" altLang="en-US" kern="0" spc="-100" dirty="0" err="1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최제원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 </a:t>
            </a:r>
          </a:p>
          <a:p>
            <a:pPr algn="r">
              <a:lnSpc>
                <a:spcPct val="150000"/>
              </a:lnSpc>
            </a:pPr>
            <a:r>
              <a:rPr lang="ko-KR" altLang="en-US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팀원 </a:t>
            </a:r>
            <a:r>
              <a:rPr lang="en-US" altLang="ko-KR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: </a:t>
            </a:r>
            <a:r>
              <a:rPr lang="ko-KR" altLang="en-US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나예은 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. </a:t>
            </a:r>
            <a:r>
              <a:rPr lang="ko-KR" altLang="en-US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정유정 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. </a:t>
            </a:r>
            <a:r>
              <a:rPr lang="ko-KR" altLang="en-US" kern="0" spc="-100" dirty="0" err="1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김설인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 . </a:t>
            </a:r>
            <a:r>
              <a:rPr lang="ko-KR" altLang="en-US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김병민 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. </a:t>
            </a:r>
            <a:r>
              <a:rPr lang="ko-KR" altLang="en-US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김수빈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7549" y="1174059"/>
            <a:ext cx="407081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Hello, We </a:t>
            </a:r>
            <a:r>
              <a:rPr lang="en-US" sz="190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are Polymorphism.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4649361" y="1174058"/>
            <a:ext cx="2028469" cy="398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sz="2000" kern="0" spc="-1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2022.02.23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2425F5F-D575-4EFE-AC65-FDD681341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22" y="1152477"/>
            <a:ext cx="2028468" cy="3693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00200" y="4148512"/>
            <a:ext cx="7138051" cy="4956250"/>
            <a:chOff x="1457549" y="4148512"/>
            <a:chExt cx="6608333" cy="4956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549" y="4148512"/>
              <a:ext cx="6608333" cy="4956250"/>
            </a:xfrm>
            <a:prstGeom prst="rect">
              <a:avLst/>
            </a:prstGeom>
          </p:spPr>
        </p:pic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84BA4A77-71FF-401C-9082-9A1A63F04D10}"/>
              </a:ext>
            </a:extLst>
          </p:cNvPr>
          <p:cNvSpPr txBox="1"/>
          <p:nvPr/>
        </p:nvSpPr>
        <p:spPr>
          <a:xfrm>
            <a:off x="9268544" y="5717003"/>
            <a:ext cx="5660672" cy="1147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100" dirty="0">
                <a:solidFill>
                  <a:srgbClr val="A9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# ER-Diagram </a:t>
            </a:r>
          </a:p>
          <a:p>
            <a:pPr>
              <a:lnSpc>
                <a:spcPct val="150000"/>
              </a:lnSpc>
            </a:pPr>
            <a:r>
              <a:rPr lang="en-US" altLang="ko-KR" sz="2400" spc="100" dirty="0">
                <a:solidFill>
                  <a:srgbClr val="A9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# </a:t>
            </a:r>
            <a:r>
              <a:rPr lang="ko-KR" altLang="en-US" sz="2400" spc="100" dirty="0">
                <a:solidFill>
                  <a:srgbClr val="A9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추상적 설계도</a:t>
            </a:r>
            <a:endParaRPr lang="en-US" altLang="ko-KR" sz="2400" spc="100" dirty="0">
              <a:solidFill>
                <a:srgbClr val="A9A9A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A9A5C248-87A6-4E4C-88C1-4FBAEECCFB62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02-3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D9C18212-EDFF-485C-99F2-C9766FEB7B5F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68374CAB-EA5F-4485-890E-F27758967BE2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8BF51148-ADE8-4654-A8A3-91DB3D7D2720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3CA914C5-3EC9-4AEA-B2D2-465E36E2D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38" name="Object 10">
            <a:extLst>
              <a:ext uri="{FF2B5EF4-FFF2-40B4-BE49-F238E27FC236}">
                <a16:creationId xmlns:a16="http://schemas.microsoft.com/office/drawing/2014/main" id="{ED33502C-4EB9-4927-899F-D9B8768DC83A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02B40EC4-954C-4138-B71F-85C5DDF0CCC4}"/>
              </a:ext>
            </a:extLst>
          </p:cNvPr>
          <p:cNvSpPr txBox="1"/>
          <p:nvPr/>
        </p:nvSpPr>
        <p:spPr>
          <a:xfrm>
            <a:off x="9289326" y="5103633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</a:rPr>
              <a:t>DB</a:t>
            </a:r>
            <a:r>
              <a:rPr lang="ko-KR" altLang="en-US" sz="2800" dirty="0">
                <a:solidFill>
                  <a:srgbClr val="775EEE"/>
                </a:solidFill>
              </a:rPr>
              <a:t>모델링</a:t>
            </a:r>
            <a:endParaRPr lang="en-US" altLang="ko-KR" sz="2800" dirty="0">
              <a:solidFill>
                <a:srgbClr val="775EEE"/>
              </a:solidFill>
            </a:endParaRPr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B934C3E9-95A7-4B0B-A20A-9D3DA00EB73A}"/>
              </a:ext>
            </a:extLst>
          </p:cNvPr>
          <p:cNvSpPr txBox="1"/>
          <p:nvPr/>
        </p:nvSpPr>
        <p:spPr>
          <a:xfrm>
            <a:off x="9289326" y="4122741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개념적 설계</a:t>
            </a:r>
          </a:p>
        </p:txBody>
      </p:sp>
      <p:grpSp>
        <p:nvGrpSpPr>
          <p:cNvPr id="46" name="그룹 1001">
            <a:extLst>
              <a:ext uri="{FF2B5EF4-FFF2-40B4-BE49-F238E27FC236}">
                <a16:creationId xmlns:a16="http://schemas.microsoft.com/office/drawing/2014/main" id="{1E8EFB9D-4223-433A-985D-D7EE54F12F55}"/>
              </a:ext>
            </a:extLst>
          </p:cNvPr>
          <p:cNvGrpSpPr/>
          <p:nvPr/>
        </p:nvGrpSpPr>
        <p:grpSpPr>
          <a:xfrm>
            <a:off x="12784777" y="3846207"/>
            <a:ext cx="304800" cy="304800"/>
            <a:chOff x="16354022" y="6926970"/>
            <a:chExt cx="438095" cy="438095"/>
          </a:xfrm>
        </p:grpSpPr>
        <p:pic>
          <p:nvPicPr>
            <p:cNvPr id="47" name="Object 5">
              <a:extLst>
                <a:ext uri="{FF2B5EF4-FFF2-40B4-BE49-F238E27FC236}">
                  <a16:creationId xmlns:a16="http://schemas.microsoft.com/office/drawing/2014/main" id="{583EFB86-8147-4042-BFBD-48F4A4EFF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grpSp>
        <p:nvGrpSpPr>
          <p:cNvPr id="53" name="그룹 1002">
            <a:extLst>
              <a:ext uri="{FF2B5EF4-FFF2-40B4-BE49-F238E27FC236}">
                <a16:creationId xmlns:a16="http://schemas.microsoft.com/office/drawing/2014/main" id="{12726D87-F400-4192-9375-232FB5A382B3}"/>
              </a:ext>
            </a:extLst>
          </p:cNvPr>
          <p:cNvGrpSpPr/>
          <p:nvPr/>
        </p:nvGrpSpPr>
        <p:grpSpPr>
          <a:xfrm>
            <a:off x="14097000" y="2152382"/>
            <a:ext cx="2660869" cy="4711666"/>
            <a:chOff x="12819048" y="2152381"/>
            <a:chExt cx="3973070" cy="5297497"/>
          </a:xfrm>
        </p:grpSpPr>
        <p:pic>
          <p:nvPicPr>
            <p:cNvPr id="54" name="Object 7">
              <a:extLst>
                <a:ext uri="{FF2B5EF4-FFF2-40B4-BE49-F238E27FC236}">
                  <a16:creationId xmlns:a16="http://schemas.microsoft.com/office/drawing/2014/main" id="{AC82473E-30E1-414E-ACDB-8514F3F3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19048" y="2152381"/>
              <a:ext cx="3973070" cy="5297497"/>
            </a:xfrm>
            <a:prstGeom prst="rect">
              <a:avLst/>
            </a:prstGeom>
          </p:spPr>
        </p:pic>
      </p:grpSp>
      <p:sp>
        <p:nvSpPr>
          <p:cNvPr id="19" name="Object 17">
            <a:extLst>
              <a:ext uri="{FF2B5EF4-FFF2-40B4-BE49-F238E27FC236}">
                <a16:creationId xmlns:a16="http://schemas.microsoft.com/office/drawing/2014/main" id="{1EF6987B-D428-47FF-BC8E-DC2C084C59E9}"/>
              </a:ext>
            </a:extLst>
          </p:cNvPr>
          <p:cNvSpPr txBox="1"/>
          <p:nvPr/>
        </p:nvSpPr>
        <p:spPr>
          <a:xfrm>
            <a:off x="9223888" y="8124387"/>
            <a:ext cx="9091544" cy="965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Medium" pitchFamily="34" charset="0"/>
              </a:rPr>
              <a:t>2. 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엔티티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se-nanumgothic"/>
              </a:rPr>
              <a:t>(Entity)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를 추출하고 </a:t>
            </a:r>
            <a:r>
              <a:rPr lang="ko-KR" altLang="en-US" sz="2000" b="0" i="0" dirty="0" err="1">
                <a:solidFill>
                  <a:srgbClr val="666666"/>
                </a:solidFill>
                <a:effectLst/>
                <a:latin typeface="se-nanumgothic"/>
              </a:rPr>
              <a:t>엔티티내의</a:t>
            </a:r>
            <a:r>
              <a:rPr lang="en-US" altLang="ko-KR" sz="2000" dirty="0">
                <a:solidFill>
                  <a:srgbClr val="666666"/>
                </a:solidFill>
                <a:latin typeface="se-nanumgothic"/>
              </a:rPr>
              <a:t> </a:t>
            </a:r>
            <a:r>
              <a:rPr lang="ko-KR" altLang="en-US" sz="2000" b="0" i="0" dirty="0" err="1">
                <a:solidFill>
                  <a:srgbClr val="666666"/>
                </a:solidFill>
                <a:effectLst/>
                <a:latin typeface="se-nanumgothic"/>
              </a:rPr>
              <a:t>어트리뷰트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se-nanumgothic"/>
              </a:rPr>
              <a:t>(Attribute)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를</a:t>
            </a:r>
            <a:endParaRPr lang="en-US" altLang="ko-KR" sz="2000" b="0" i="0" dirty="0">
              <a:solidFill>
                <a:srgbClr val="666666"/>
              </a:solidFill>
              <a:effectLst/>
              <a:latin typeface="se-nanumgothic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     구성하며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se-nanumgothic"/>
              </a:rPr>
              <a:t>, </a:t>
            </a:r>
            <a:r>
              <a:rPr lang="ko-KR" altLang="en-US" sz="2000" b="0" i="0" dirty="0" err="1">
                <a:solidFill>
                  <a:srgbClr val="666666"/>
                </a:solidFill>
                <a:effectLst/>
                <a:latin typeface="se-nanumgothic"/>
              </a:rPr>
              <a:t>엔티티간의</a:t>
            </a:r>
            <a:r>
              <a:rPr lang="en-US" altLang="ko-KR" sz="2000" dirty="0">
                <a:solidFill>
                  <a:srgbClr val="666666"/>
                </a:solidFill>
                <a:latin typeface="se-nanumgothic"/>
              </a:rPr>
              <a:t> 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관계를 정리해서 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se-nanumgothic"/>
              </a:rPr>
              <a:t>ER-Diagram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으로 정의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89A19B61-55DD-4CFB-A409-89658700DDF1}"/>
              </a:ext>
            </a:extLst>
          </p:cNvPr>
          <p:cNvSpPr txBox="1"/>
          <p:nvPr/>
        </p:nvSpPr>
        <p:spPr>
          <a:xfrm>
            <a:off x="9223888" y="7502877"/>
            <a:ext cx="8799058" cy="5013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B6D6D"/>
                </a:solidFill>
                <a:effectLst/>
                <a:latin typeface="se-nanumgothic"/>
              </a:rPr>
              <a:t>1.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Medium" pitchFamily="34" charset="0"/>
              </a:rPr>
              <a:t> </a:t>
            </a:r>
            <a:r>
              <a:rPr lang="ko-KR" altLang="en-US" sz="2000" b="0" i="0" spc="-100" dirty="0">
                <a:solidFill>
                  <a:srgbClr val="7B6D6D"/>
                </a:solidFill>
                <a:effectLst/>
                <a:latin typeface="se-nanumgothic"/>
              </a:rPr>
              <a:t>사용자의 요구사항 분석 후</a:t>
            </a:r>
            <a:r>
              <a:rPr lang="en-US" altLang="ko-KR" sz="2000" b="0" i="0" spc="-100" dirty="0">
                <a:solidFill>
                  <a:srgbClr val="7B6D6D"/>
                </a:solidFill>
                <a:effectLst/>
                <a:latin typeface="se-nanumgothic"/>
              </a:rPr>
              <a:t>, </a:t>
            </a:r>
            <a:r>
              <a:rPr lang="ko-KR" altLang="en-US" sz="2000" b="0" i="0" spc="-100" dirty="0">
                <a:solidFill>
                  <a:srgbClr val="7B6D6D"/>
                </a:solidFill>
                <a:effectLst/>
                <a:latin typeface="se-nanumgothic"/>
              </a:rPr>
              <a:t>데이터베이스에  대한 추상적인 형태 설계</a:t>
            </a:r>
            <a:endParaRPr lang="ko-KR" altLang="en-US" sz="2000" b="0" i="0" spc="-100" dirty="0">
              <a:solidFill>
                <a:srgbClr val="7B6D6D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65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67ADD798-29D1-4A28-B73C-E4516A4EE3FE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FD62761D-1455-4663-89C2-4A0FA838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0F3D260C-5C42-42BB-8490-876C2F2BCB6C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216FCCE7-FB95-46E6-85B3-D45D525E875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2DBE689-4AE4-46C6-8FEE-C30CF71CA972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개념적 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287583-0EEA-42DD-BA56-63608E280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0001" r="11250" b="19165"/>
          <a:stretch/>
        </p:blipFill>
        <p:spPr>
          <a:xfrm>
            <a:off x="1905000" y="1826652"/>
            <a:ext cx="13868400" cy="74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B53362-3C5F-4CF2-AA32-56A85ED56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83810"/>
            <a:ext cx="15463079" cy="86979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67ADD798-29D1-4A28-B73C-E4516A4EE3FE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FD62761D-1455-4663-89C2-4A0FA838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0F3D260C-5C42-42BB-8490-876C2F2BCB6C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216FCCE7-FB95-46E6-85B3-D45D525E875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2DBE689-4AE4-46C6-8FEE-C30CF71CA972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개념적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97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817152" y="2685681"/>
            <a:ext cx="3851410" cy="6419081"/>
            <a:chOff x="6817152" y="2685681"/>
            <a:chExt cx="3851410" cy="64190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7152" y="2685681"/>
              <a:ext cx="3851410" cy="6419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9277" y="2685681"/>
            <a:ext cx="5778819" cy="3467291"/>
            <a:chOff x="11059277" y="2685681"/>
            <a:chExt cx="5778819" cy="34672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9277" y="2685681"/>
              <a:ext cx="5778819" cy="346729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059278" y="8210808"/>
            <a:ext cx="5669102" cy="971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2. 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개념적 설계 단계에서 생성된 </a:t>
            </a: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ERD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를    </a:t>
            </a:r>
            <a:endParaRPr lang="en-US" altLang="ko-KR" sz="2000" dirty="0">
              <a:solidFill>
                <a:srgbClr val="595959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   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바탕으로 생성되는 테이블들의 집합</a:t>
            </a:r>
            <a:endParaRPr 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59277" y="6943307"/>
            <a:ext cx="5432305" cy="971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1. 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목표 </a:t>
            </a: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DBMS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에 맞춰 개념적 모델에서  </a:t>
            </a:r>
            <a:endParaRPr lang="en-US" altLang="ko-KR" sz="2000" dirty="0">
              <a:solidFill>
                <a:srgbClr val="595959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Gmarket Sans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   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만들어진 </a:t>
            </a: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ERD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를 논리적 모델로 설계</a:t>
            </a:r>
            <a:endParaRPr 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57549" y="2709140"/>
            <a:ext cx="4870786" cy="1147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1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# </a:t>
            </a:r>
            <a:r>
              <a:rPr lang="ko-KR" altLang="en-US" sz="2400" spc="1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관계형스키마</a:t>
            </a:r>
            <a:r>
              <a:rPr lang="en-US" sz="2400" spc="1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spc="1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# </a:t>
            </a:r>
            <a:r>
              <a:rPr lang="ko-KR" altLang="en-US" sz="2400" spc="1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테이블구조도</a:t>
            </a:r>
            <a:endParaRPr lang="en-US" spc="100" dirty="0">
              <a:solidFill>
                <a:srgbClr val="A9A9A9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42B89EDA-A01C-451F-B990-E34446138C1C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2-2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6C95B7EC-9C47-494B-BD7E-A54F65D8AADA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F74F1974-A192-44F5-8E2E-D40ABCF87541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grpSp>
        <p:nvGrpSpPr>
          <p:cNvPr id="42" name="그룹 1002">
            <a:extLst>
              <a:ext uri="{FF2B5EF4-FFF2-40B4-BE49-F238E27FC236}">
                <a16:creationId xmlns:a16="http://schemas.microsoft.com/office/drawing/2014/main" id="{B131C243-05A7-4CC8-9983-841BB748B7D1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43" name="Object 9">
              <a:extLst>
                <a:ext uri="{FF2B5EF4-FFF2-40B4-BE49-F238E27FC236}">
                  <a16:creationId xmlns:a16="http://schemas.microsoft.com/office/drawing/2014/main" id="{D7EB4851-BCCA-4AA2-B1D9-2F806FC6A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44" name="Object 10">
            <a:extLst>
              <a:ext uri="{FF2B5EF4-FFF2-40B4-BE49-F238E27FC236}">
                <a16:creationId xmlns:a16="http://schemas.microsoft.com/office/drawing/2014/main" id="{1C87A4D7-79B5-418C-97C8-82A7919F4A76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Object 10">
            <a:extLst>
              <a:ext uri="{FF2B5EF4-FFF2-40B4-BE49-F238E27FC236}">
                <a16:creationId xmlns:a16="http://schemas.microsoft.com/office/drawing/2014/main" id="{EB907005-5D3A-46E8-9B22-2146B0583CA2}"/>
              </a:ext>
            </a:extLst>
          </p:cNvPr>
          <p:cNvSpPr txBox="1"/>
          <p:nvPr/>
        </p:nvSpPr>
        <p:spPr>
          <a:xfrm>
            <a:off x="1457549" y="8605505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</a:rPr>
              <a:t>DB</a:t>
            </a:r>
            <a:r>
              <a:rPr lang="ko-KR" altLang="en-US" sz="2800" dirty="0">
                <a:solidFill>
                  <a:srgbClr val="775EEE"/>
                </a:solidFill>
              </a:rPr>
              <a:t>모델링</a:t>
            </a:r>
            <a:endParaRPr lang="en-US" altLang="ko-KR" sz="2800" dirty="0">
              <a:solidFill>
                <a:srgbClr val="775EEE"/>
              </a:solidFill>
            </a:endParaRPr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5AF19B30-622C-4F99-84B3-116970AB8F75}"/>
              </a:ext>
            </a:extLst>
          </p:cNvPr>
          <p:cNvSpPr txBox="1"/>
          <p:nvPr/>
        </p:nvSpPr>
        <p:spPr>
          <a:xfrm>
            <a:off x="1457549" y="7624613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논리적 설계</a:t>
            </a:r>
          </a:p>
        </p:txBody>
      </p:sp>
      <p:grpSp>
        <p:nvGrpSpPr>
          <p:cNvPr id="50" name="그룹 1001">
            <a:extLst>
              <a:ext uri="{FF2B5EF4-FFF2-40B4-BE49-F238E27FC236}">
                <a16:creationId xmlns:a16="http://schemas.microsoft.com/office/drawing/2014/main" id="{3FA19B29-89C2-48AE-9127-2992CC1930EA}"/>
              </a:ext>
            </a:extLst>
          </p:cNvPr>
          <p:cNvGrpSpPr/>
          <p:nvPr/>
        </p:nvGrpSpPr>
        <p:grpSpPr>
          <a:xfrm>
            <a:off x="4953000" y="7348079"/>
            <a:ext cx="304800" cy="304800"/>
            <a:chOff x="16354022" y="6926970"/>
            <a:chExt cx="438095" cy="438095"/>
          </a:xfrm>
        </p:grpSpPr>
        <p:pic>
          <p:nvPicPr>
            <p:cNvPr id="51" name="Object 5">
              <a:extLst>
                <a:ext uri="{FF2B5EF4-FFF2-40B4-BE49-F238E27FC236}">
                  <a16:creationId xmlns:a16="http://schemas.microsoft.com/office/drawing/2014/main" id="{78310D64-7986-41CD-B4CF-7D02DBDE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FD1B829-5E8E-4356-A021-9AD093A9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48"/>
          <a:stretch/>
        </p:blipFill>
        <p:spPr>
          <a:xfrm>
            <a:off x="3183577" y="1562100"/>
            <a:ext cx="11920846" cy="7752846"/>
          </a:xfrm>
          <a:prstGeom prst="rect">
            <a:avLst/>
          </a:prstGeom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F7AC370-A517-49C1-927F-14E19D133AE6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6" name="Object 9">
              <a:extLst>
                <a:ext uri="{FF2B5EF4-FFF2-40B4-BE49-F238E27FC236}">
                  <a16:creationId xmlns:a16="http://schemas.microsoft.com/office/drawing/2014/main" id="{E1368F14-A327-4797-B81A-0E6E18AF9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7" name="Object 10">
            <a:extLst>
              <a:ext uri="{FF2B5EF4-FFF2-40B4-BE49-F238E27FC236}">
                <a16:creationId xmlns:a16="http://schemas.microsoft.com/office/drawing/2014/main" id="{E9E2F242-D3FA-419A-AF6C-6E38184321E8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논리적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CB61DF8D-C2F5-4878-ABAD-C85798737CA4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2-2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DDAAE6FD-492A-4EA8-BD73-B67B9BD798E8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DE320E92-556E-4A65-A823-9CD374E96AD6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8053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7BABACE-5E4C-4DA1-B9AE-5FC930A99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586" y="2114164"/>
            <a:ext cx="12249106" cy="6586155"/>
          </a:xfrm>
          <a:prstGeom prst="rect">
            <a:avLst/>
          </a:prstGeom>
        </p:spPr>
      </p:pic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47CC6BDE-829F-49BD-AE58-CA6F1F5EA189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455489A1-B74D-4CC2-A40D-DE76E431F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3C84735F-E859-43A4-B2EE-B019B3FA6808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논리적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A52510F6-5585-4499-B918-A029E6822E67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2-2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4E841DFD-6C8E-4289-B872-CF4528EBD5B1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BF873A12-BF50-4E41-A13A-9638B1667B53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7758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E589E35F-2E10-4417-89DD-10D666E85640}"/>
              </a:ext>
            </a:extLst>
          </p:cNvPr>
          <p:cNvGrpSpPr/>
          <p:nvPr/>
        </p:nvGrpSpPr>
        <p:grpSpPr>
          <a:xfrm rot="5400000">
            <a:off x="2916620" y="5393124"/>
            <a:ext cx="2312871" cy="5112686"/>
            <a:chOff x="11973301" y="2257143"/>
            <a:chExt cx="5104762" cy="3828571"/>
          </a:xfrm>
        </p:grpSpPr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3EB12433-9D36-4F6D-B9CA-330A93C7F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3301" y="2257143"/>
              <a:ext cx="5104762" cy="382857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201400" y="8636878"/>
            <a:ext cx="6324600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Medium" pitchFamily="34" charset="0"/>
              </a:rPr>
              <a:t>2.  </a:t>
            </a:r>
            <a:r>
              <a:rPr lang="ko-KR" altLang="en-US" sz="2000" spc="-1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필드의 데이터 타입</a:t>
            </a:r>
            <a:r>
              <a:rPr lang="en-US" altLang="ko-KR" sz="2000" spc="-1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, </a:t>
            </a:r>
            <a:r>
              <a:rPr lang="ko-KR" altLang="en-US" sz="2000" spc="-1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인덱스</a:t>
            </a:r>
            <a:r>
              <a:rPr lang="en-US" altLang="ko-KR" sz="2000" spc="-1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, </a:t>
            </a:r>
            <a:r>
              <a:rPr lang="ko-KR" altLang="en-US" sz="2000" spc="-1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테이블 저장 방법 등 정의</a:t>
            </a:r>
            <a:endParaRPr lang="en-US" spc="-1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01399" y="7337681"/>
            <a:ext cx="5476123" cy="9630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base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DBMS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 제공하는 물리적 구조에 따라 테이블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저장 구조 설계</a:t>
            </a:r>
            <a:endParaRPr lang="ko-KR" altLang="en-US" sz="2000" b="0" i="0" dirty="0">
              <a:solidFill>
                <a:srgbClr val="7B6D6D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1399" y="2653123"/>
            <a:ext cx="4870786" cy="1147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# </a:t>
            </a:r>
            <a:r>
              <a:rPr lang="en-US" altLang="ko-KR" sz="2400" dirty="0" err="1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eXERD</a:t>
            </a:r>
            <a:endParaRPr lang="en-US" altLang="ko-KR" sz="2400" dirty="0">
              <a:solidFill>
                <a:srgbClr val="A9A9A9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# </a:t>
            </a:r>
            <a:r>
              <a:rPr lang="ko-KR" altLang="en-US" sz="24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테이블 저장 구조 설계</a:t>
            </a:r>
            <a:endParaRPr lang="en-US" altLang="ko-KR" sz="2400" dirty="0">
              <a:solidFill>
                <a:srgbClr val="A9A9A9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42B89EDA-A01C-451F-B990-E34446138C1C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2-2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6C95B7EC-9C47-494B-BD7E-A54F65D8AADA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F74F1974-A192-44F5-8E2E-D40ABCF87541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grpSp>
        <p:nvGrpSpPr>
          <p:cNvPr id="42" name="그룹 1002">
            <a:extLst>
              <a:ext uri="{FF2B5EF4-FFF2-40B4-BE49-F238E27FC236}">
                <a16:creationId xmlns:a16="http://schemas.microsoft.com/office/drawing/2014/main" id="{B131C243-05A7-4CC8-9983-841BB748B7D1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43" name="Object 9">
              <a:extLst>
                <a:ext uri="{FF2B5EF4-FFF2-40B4-BE49-F238E27FC236}">
                  <a16:creationId xmlns:a16="http://schemas.microsoft.com/office/drawing/2014/main" id="{D7EB4851-BCCA-4AA2-B1D9-2F806FC6A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44" name="Object 10">
            <a:extLst>
              <a:ext uri="{FF2B5EF4-FFF2-40B4-BE49-F238E27FC236}">
                <a16:creationId xmlns:a16="http://schemas.microsoft.com/office/drawing/2014/main" id="{1C87A4D7-79B5-418C-97C8-82A7919F4A76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Object 10">
            <a:extLst>
              <a:ext uri="{FF2B5EF4-FFF2-40B4-BE49-F238E27FC236}">
                <a16:creationId xmlns:a16="http://schemas.microsoft.com/office/drawing/2014/main" id="{EB907005-5D3A-46E8-9B22-2146B0583CA2}"/>
              </a:ext>
            </a:extLst>
          </p:cNvPr>
          <p:cNvSpPr txBox="1"/>
          <p:nvPr/>
        </p:nvSpPr>
        <p:spPr>
          <a:xfrm>
            <a:off x="1457549" y="369003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</a:rPr>
              <a:t>DB</a:t>
            </a:r>
            <a:r>
              <a:rPr lang="ko-KR" altLang="en-US" sz="2800" dirty="0">
                <a:solidFill>
                  <a:srgbClr val="775EEE"/>
                </a:solidFill>
              </a:rPr>
              <a:t>모델링</a:t>
            </a:r>
            <a:endParaRPr lang="en-US" altLang="ko-KR" sz="2800" dirty="0">
              <a:solidFill>
                <a:srgbClr val="775EEE"/>
              </a:solidFill>
            </a:endParaRPr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5AF19B30-622C-4F99-84B3-116970AB8F75}"/>
              </a:ext>
            </a:extLst>
          </p:cNvPr>
          <p:cNvSpPr txBox="1"/>
          <p:nvPr/>
        </p:nvSpPr>
        <p:spPr>
          <a:xfrm>
            <a:off x="1457549" y="270914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물리적 설계</a:t>
            </a:r>
          </a:p>
        </p:txBody>
      </p:sp>
      <p:grpSp>
        <p:nvGrpSpPr>
          <p:cNvPr id="50" name="그룹 1001">
            <a:extLst>
              <a:ext uri="{FF2B5EF4-FFF2-40B4-BE49-F238E27FC236}">
                <a16:creationId xmlns:a16="http://schemas.microsoft.com/office/drawing/2014/main" id="{3FA19B29-89C2-48AE-9127-2992CC1930EA}"/>
              </a:ext>
            </a:extLst>
          </p:cNvPr>
          <p:cNvGrpSpPr/>
          <p:nvPr/>
        </p:nvGrpSpPr>
        <p:grpSpPr>
          <a:xfrm>
            <a:off x="4953000" y="2432606"/>
            <a:ext cx="304800" cy="304800"/>
            <a:chOff x="16354022" y="6926970"/>
            <a:chExt cx="438095" cy="438095"/>
          </a:xfrm>
        </p:grpSpPr>
        <p:pic>
          <p:nvPicPr>
            <p:cNvPr id="51" name="Object 5">
              <a:extLst>
                <a:ext uri="{FF2B5EF4-FFF2-40B4-BE49-F238E27FC236}">
                  <a16:creationId xmlns:a16="http://schemas.microsoft.com/office/drawing/2014/main" id="{78310D64-7986-41CD-B4CF-7D02DBDE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52E26DCF-4A22-441D-8D5E-37243D378155}"/>
              </a:ext>
            </a:extLst>
          </p:cNvPr>
          <p:cNvGrpSpPr/>
          <p:nvPr/>
        </p:nvGrpSpPr>
        <p:grpSpPr>
          <a:xfrm rot="10800000">
            <a:off x="7086601" y="2652452"/>
            <a:ext cx="3508991" cy="6453447"/>
            <a:chOff x="12819048" y="2152381"/>
            <a:chExt cx="3973070" cy="5297497"/>
          </a:xfrm>
        </p:grpSpPr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4C78D279-F01C-4F64-8DD4-190085028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19048" y="2152381"/>
              <a:ext cx="3973070" cy="5297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270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C1351FF-DF69-498F-A2C5-0CE7EF78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9" y="2552700"/>
            <a:ext cx="17136679" cy="6172200"/>
          </a:xfrm>
          <a:prstGeom prst="rect">
            <a:avLst/>
          </a:prstGeom>
        </p:spPr>
      </p:pic>
      <p:sp>
        <p:nvSpPr>
          <p:cNvPr id="18" name="Object 3">
            <a:extLst>
              <a:ext uri="{FF2B5EF4-FFF2-40B4-BE49-F238E27FC236}">
                <a16:creationId xmlns:a16="http://schemas.microsoft.com/office/drawing/2014/main" id="{F1485DC5-D778-45FF-A6A9-6307FA07FCBC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02-3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3262F3A5-9E86-4EBB-AAA2-681ABDBE8FCB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20" name="Object 9">
              <a:extLst>
                <a:ext uri="{FF2B5EF4-FFF2-40B4-BE49-F238E27FC236}">
                  <a16:creationId xmlns:a16="http://schemas.microsoft.com/office/drawing/2014/main" id="{881F8DED-466F-41D3-9B96-0EB56B8F4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21" name="Object 10">
            <a:extLst>
              <a:ext uri="{FF2B5EF4-FFF2-40B4-BE49-F238E27FC236}">
                <a16:creationId xmlns:a16="http://schemas.microsoft.com/office/drawing/2014/main" id="{F86FD177-71A1-44FB-AB7F-1BEC7669ED56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물리적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393A1B81-EE3B-4CCB-96FD-C05108E5D66A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96B25120-51B7-472A-8717-2CDCBAFF1187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5586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52217D2-9C5C-45CC-B67E-8934E223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05" y="2628900"/>
            <a:ext cx="16582462" cy="601980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49E82C41-5294-429D-906E-84C607CD2386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02-3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464EE914-CDD4-4BFC-8FC7-5C422C9CD1FC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B7E42AA3-4162-4D95-A58E-7743C0192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CF3E3DEB-EE29-4968-93E6-D3F0551F8286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물리적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D97262B4-D55F-400E-A137-263B047A4F3C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7D91C137-A7A7-400F-933C-5D5B534E39A7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2533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6">
            <a:extLst>
              <a:ext uri="{FF2B5EF4-FFF2-40B4-BE49-F238E27FC236}">
                <a16:creationId xmlns:a16="http://schemas.microsoft.com/office/drawing/2014/main" id="{93E20ED0-9FFA-4BD2-B838-EDF9AD254171}"/>
              </a:ext>
            </a:extLst>
          </p:cNvPr>
          <p:cNvSpPr txBox="1"/>
          <p:nvPr/>
        </p:nvSpPr>
        <p:spPr>
          <a:xfrm>
            <a:off x="1457549" y="1174059"/>
            <a:ext cx="407081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Hello, We </a:t>
            </a:r>
            <a:r>
              <a:rPr lang="en-US" sz="190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are Polymorphism.</a:t>
            </a:r>
            <a:endParaRPr lang="en-US" dirty="0"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21449A9A-B076-464D-AE76-65CC7BCF515D}"/>
              </a:ext>
            </a:extLst>
          </p:cNvPr>
          <p:cNvSpPr txBox="1"/>
          <p:nvPr/>
        </p:nvSpPr>
        <p:spPr>
          <a:xfrm>
            <a:off x="14649361" y="1174058"/>
            <a:ext cx="2028469" cy="398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sz="2000" kern="0" spc="-1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2022.02.23</a:t>
            </a:r>
            <a:endParaRPr lang="en-US" dirty="0"/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8E1F3FEB-901D-4882-A16A-6FCA7114642F}"/>
              </a:ext>
            </a:extLst>
          </p:cNvPr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856B318C-C408-49D5-B4BD-5CEE7D9E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BF0E2843-0475-4039-B815-4E4C8F5BAA16}"/>
              </a:ext>
            </a:extLst>
          </p:cNvPr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70DC0D43-78EB-4BCC-AA84-F951EE72D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77467A4-C883-4600-B820-62844CCD80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22" y="1152477"/>
            <a:ext cx="2028468" cy="369332"/>
          </a:xfrm>
          <a:prstGeom prst="rect">
            <a:avLst/>
          </a:prstGeom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797F2698-1BA4-4114-85E7-94775852BC20}"/>
              </a:ext>
            </a:extLst>
          </p:cNvPr>
          <p:cNvSpPr txBox="1"/>
          <p:nvPr/>
        </p:nvSpPr>
        <p:spPr>
          <a:xfrm>
            <a:off x="5173861" y="6103084"/>
            <a:ext cx="11590139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5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감사합니다</a:t>
            </a:r>
            <a:r>
              <a:rPr lang="en-US" sz="105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, </a:t>
            </a:r>
            <a:endParaRPr lang="en-US" sz="105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FFA06FD4-144E-4B7A-9A74-117C09DE0FFF}"/>
              </a:ext>
            </a:extLst>
          </p:cNvPr>
          <p:cNvSpPr txBox="1"/>
          <p:nvPr/>
        </p:nvSpPr>
        <p:spPr>
          <a:xfrm>
            <a:off x="5173862" y="7860149"/>
            <a:ext cx="1150620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70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r>
              <a:rPr lang="ko-KR" altLang="en-US" sz="70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조 </a:t>
            </a:r>
            <a:r>
              <a:rPr lang="ko-KR" altLang="en-US" sz="7000" b="1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폴리몰피즘</a:t>
            </a:r>
            <a:r>
              <a:rPr lang="ko-KR" altLang="en-US" sz="7000" b="1" dirty="0" err="1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였</a:t>
            </a:r>
            <a:r>
              <a:rPr lang="ko-KR" altLang="en-US" sz="7000" b="1" dirty="0" err="1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습니다</a:t>
            </a:r>
            <a:r>
              <a:rPr lang="en-US" sz="70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 !</a:t>
            </a:r>
            <a:endParaRPr lang="en-US" sz="7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84F293B1-06B9-48B5-ADB0-4C9013990C85}"/>
              </a:ext>
            </a:extLst>
          </p:cNvPr>
          <p:cNvSpPr txBox="1"/>
          <p:nvPr/>
        </p:nvSpPr>
        <p:spPr>
          <a:xfrm>
            <a:off x="1457549" y="7999174"/>
            <a:ext cx="6104600" cy="878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팀장</a:t>
            </a:r>
            <a:r>
              <a:rPr lang="en-US" altLang="ko-KR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: </a:t>
            </a:r>
            <a:r>
              <a:rPr lang="ko-KR" altLang="en-US" kern="0" spc="-1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김현택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   </a:t>
            </a:r>
            <a:r>
              <a:rPr lang="ko-KR" altLang="en-US" b="1" kern="0" spc="-1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부팀장</a:t>
            </a:r>
            <a:r>
              <a:rPr lang="ko-KR" altLang="en-US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</a:t>
            </a:r>
            <a:r>
              <a:rPr lang="en-US" altLang="ko-KR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: </a:t>
            </a:r>
            <a:r>
              <a:rPr lang="ko-KR" altLang="en-US" kern="0" spc="-1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최제원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팀원 </a:t>
            </a:r>
            <a:r>
              <a:rPr lang="en-US" altLang="ko-KR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: </a:t>
            </a:r>
            <a:r>
              <a:rPr lang="ko-KR" altLang="en-US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나예은 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. </a:t>
            </a:r>
            <a:r>
              <a:rPr lang="ko-KR" altLang="en-US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정유정 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. </a:t>
            </a:r>
            <a:r>
              <a:rPr lang="ko-KR" altLang="en-US" kern="0" spc="-1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김설인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 . </a:t>
            </a:r>
            <a:r>
              <a:rPr lang="ko-KR" altLang="en-US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김병민 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. </a:t>
            </a:r>
            <a:r>
              <a:rPr lang="ko-KR" altLang="en-US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김수빈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61904" y="1283810"/>
            <a:ext cx="10835095" cy="112494"/>
            <a:chOff x="3261904" y="1283810"/>
            <a:chExt cx="10835095" cy="1124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1904" y="1283810"/>
              <a:ext cx="10835095" cy="112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00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00</a:t>
            </a:r>
            <a:endParaRPr lang="en-US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20B37889-9D0F-400F-BD97-A61C938D998E}"/>
              </a:ext>
            </a:extLst>
          </p:cNvPr>
          <p:cNvSpPr txBox="1"/>
          <p:nvPr/>
        </p:nvSpPr>
        <p:spPr>
          <a:xfrm>
            <a:off x="885638" y="7047302"/>
            <a:ext cx="64111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사이트 컨셉</a:t>
            </a:r>
            <a:endParaRPr lang="en-US" altLang="ko-KR" sz="32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2332C4F9-4F5D-415F-B7CD-927BBA8D097B}"/>
              </a:ext>
            </a:extLst>
          </p:cNvPr>
          <p:cNvSpPr txBox="1"/>
          <p:nvPr/>
        </p:nvSpPr>
        <p:spPr>
          <a:xfrm>
            <a:off x="3329333" y="5782280"/>
            <a:ext cx="228571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>
                <a:solidFill>
                  <a:srgbClr val="A99AF4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하나,</a:t>
            </a:r>
            <a:endParaRPr lang="en-US" b="1" dirty="0">
              <a:solidFill>
                <a:srgbClr val="A99AF4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4D9D77D3-29A1-41A2-B917-30BDD9470D7F}"/>
              </a:ext>
            </a:extLst>
          </p:cNvPr>
          <p:cNvSpPr txBox="1"/>
          <p:nvPr/>
        </p:nvSpPr>
        <p:spPr>
          <a:xfrm>
            <a:off x="1632766" y="7781072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브랜드 네이밍</a:t>
            </a:r>
            <a:endParaRPr lang="en-US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3" name="Object 11">
            <a:extLst>
              <a:ext uri="{FF2B5EF4-FFF2-40B4-BE49-F238E27FC236}">
                <a16:creationId xmlns:a16="http://schemas.microsoft.com/office/drawing/2014/main" id="{061AC0B3-B021-42CB-BC16-31E78AEB312E}"/>
              </a:ext>
            </a:extLst>
          </p:cNvPr>
          <p:cNvSpPr txBox="1"/>
          <p:nvPr/>
        </p:nvSpPr>
        <p:spPr>
          <a:xfrm>
            <a:off x="2509236" y="3649363"/>
            <a:ext cx="2962620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400" b="1" dirty="0">
                <a:solidFill>
                  <a:schemeClr val="bg1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4" name="Object 12">
            <a:extLst>
              <a:ext uri="{FF2B5EF4-FFF2-40B4-BE49-F238E27FC236}">
                <a16:creationId xmlns:a16="http://schemas.microsoft.com/office/drawing/2014/main" id="{8F16A1D9-4831-44C6-9943-4B29CA8CA543}"/>
              </a:ext>
            </a:extLst>
          </p:cNvPr>
          <p:cNvSpPr txBox="1"/>
          <p:nvPr/>
        </p:nvSpPr>
        <p:spPr>
          <a:xfrm>
            <a:off x="5937258" y="7047302"/>
            <a:ext cx="64111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DB </a:t>
            </a:r>
            <a:r>
              <a:rPr lang="ko-KR" altLang="en-US" sz="32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요구사항분석</a:t>
            </a:r>
            <a:endParaRPr lang="en-US" altLang="ko-KR" sz="32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5" name="Object 13">
            <a:extLst>
              <a:ext uri="{FF2B5EF4-FFF2-40B4-BE49-F238E27FC236}">
                <a16:creationId xmlns:a16="http://schemas.microsoft.com/office/drawing/2014/main" id="{79A26A09-06AC-45C5-B9F2-2813C15F62AA}"/>
              </a:ext>
            </a:extLst>
          </p:cNvPr>
          <p:cNvSpPr txBox="1"/>
          <p:nvPr/>
        </p:nvSpPr>
        <p:spPr>
          <a:xfrm>
            <a:off x="8380952" y="5782280"/>
            <a:ext cx="228571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>
                <a:solidFill>
                  <a:srgbClr val="A99AF4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두울,</a:t>
            </a:r>
            <a:endParaRPr lang="en-US" b="1" dirty="0">
              <a:solidFill>
                <a:srgbClr val="A99AF4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461B440B-D5BD-4EFA-8918-67F8C3FBFDE4}"/>
              </a:ext>
            </a:extLst>
          </p:cNvPr>
          <p:cNvSpPr txBox="1"/>
          <p:nvPr/>
        </p:nvSpPr>
        <p:spPr>
          <a:xfrm>
            <a:off x="6629400" y="7781072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2-1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개념적 설계</a:t>
            </a:r>
            <a:endParaRPr lang="en-US" altLang="ko-KR" sz="20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E2165C56-7F80-4444-A1D5-6BF18FC34EBB}"/>
              </a:ext>
            </a:extLst>
          </p:cNvPr>
          <p:cNvSpPr txBox="1"/>
          <p:nvPr/>
        </p:nvSpPr>
        <p:spPr>
          <a:xfrm>
            <a:off x="6629400" y="8191255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2-2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논리적 설계</a:t>
            </a:r>
            <a:endParaRPr lang="en-US" altLang="ko-KR" sz="20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4277254B-E3C6-419D-B72D-038D3F281365}"/>
              </a:ext>
            </a:extLst>
          </p:cNvPr>
          <p:cNvSpPr txBox="1"/>
          <p:nvPr/>
        </p:nvSpPr>
        <p:spPr>
          <a:xfrm>
            <a:off x="7156685" y="3649363"/>
            <a:ext cx="3668548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400" b="1" dirty="0">
                <a:solidFill>
                  <a:schemeClr val="bg1"/>
                </a:solidFill>
                <a:latin typeface="Gmarket Sans Bold" pitchFamily="34" charset="0"/>
                <a:cs typeface="Gmarket Sans Bold" pitchFamily="34" charset="0"/>
              </a:rPr>
              <a:t>02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Object 17">
            <a:extLst>
              <a:ext uri="{FF2B5EF4-FFF2-40B4-BE49-F238E27FC236}">
                <a16:creationId xmlns:a16="http://schemas.microsoft.com/office/drawing/2014/main" id="{FAC7286E-8354-46D8-BD8A-856B9E1F6220}"/>
              </a:ext>
            </a:extLst>
          </p:cNvPr>
          <p:cNvSpPr txBox="1"/>
          <p:nvPr/>
        </p:nvSpPr>
        <p:spPr>
          <a:xfrm>
            <a:off x="11078544" y="7047302"/>
            <a:ext cx="6411198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 설계</a:t>
            </a:r>
            <a:endParaRPr lang="en-US" altLang="ko-KR" sz="28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54F8051C-F11F-45C7-B0C4-BFCDA6685F56}"/>
              </a:ext>
            </a:extLst>
          </p:cNvPr>
          <p:cNvSpPr txBox="1"/>
          <p:nvPr/>
        </p:nvSpPr>
        <p:spPr>
          <a:xfrm>
            <a:off x="13522239" y="5782280"/>
            <a:ext cx="228571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>
                <a:solidFill>
                  <a:srgbClr val="A99AF4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세엣,</a:t>
            </a:r>
            <a:endParaRPr lang="en-US" b="1" dirty="0">
              <a:solidFill>
                <a:srgbClr val="A99AF4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2A65E7FA-6A74-41B4-A93C-3776EAE31CBF}"/>
              </a:ext>
            </a:extLst>
          </p:cNvPr>
          <p:cNvSpPr txBox="1"/>
          <p:nvPr/>
        </p:nvSpPr>
        <p:spPr>
          <a:xfrm>
            <a:off x="11770858" y="7781072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3-1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핸드 프린팅</a:t>
            </a:r>
            <a:endParaRPr lang="en-US" altLang="ko-KR" sz="20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86087390-D045-4D31-B6D9-E7CD86554532}"/>
              </a:ext>
            </a:extLst>
          </p:cNvPr>
          <p:cNvSpPr txBox="1"/>
          <p:nvPr/>
        </p:nvSpPr>
        <p:spPr>
          <a:xfrm>
            <a:off x="11734800" y="8191255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3-2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화면정의서</a:t>
            </a:r>
            <a:endParaRPr lang="en-US" altLang="ko-KR" sz="20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AFC9C0E2-DC93-4179-991B-A4BCF44B4DC4}"/>
              </a:ext>
            </a:extLst>
          </p:cNvPr>
          <p:cNvSpPr txBox="1"/>
          <p:nvPr/>
        </p:nvSpPr>
        <p:spPr>
          <a:xfrm>
            <a:off x="11952438" y="3649363"/>
            <a:ext cx="4404095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400" b="1" dirty="0">
                <a:solidFill>
                  <a:schemeClr val="bg1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1A46721B-0566-4257-9ABE-A3B6C1C90508}"/>
              </a:ext>
            </a:extLst>
          </p:cNvPr>
          <p:cNvSpPr txBox="1"/>
          <p:nvPr/>
        </p:nvSpPr>
        <p:spPr>
          <a:xfrm>
            <a:off x="6634162" y="8593591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2-3</a:t>
            </a:r>
            <a:r>
              <a:rPr 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물리적 설계</a:t>
            </a:r>
            <a:endParaRPr lang="en-US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7EBD936-00E7-4402-8190-CAD8D5941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212" y="1148856"/>
            <a:ext cx="2028468" cy="369332"/>
          </a:xfrm>
          <a:prstGeom prst="rect">
            <a:avLst/>
          </a:prstGeom>
        </p:spPr>
      </p:pic>
      <p:sp>
        <p:nvSpPr>
          <p:cNvPr id="52" name="Object 2">
            <a:extLst>
              <a:ext uri="{FF2B5EF4-FFF2-40B4-BE49-F238E27FC236}">
                <a16:creationId xmlns:a16="http://schemas.microsoft.com/office/drawing/2014/main" id="{932460DC-A5D8-4026-ACEE-8127AD3BF21D}"/>
              </a:ext>
            </a:extLst>
          </p:cNvPr>
          <p:cNvSpPr txBox="1"/>
          <p:nvPr/>
        </p:nvSpPr>
        <p:spPr>
          <a:xfrm>
            <a:off x="1457549" y="1124568"/>
            <a:ext cx="240415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spc="2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01200" y="2420825"/>
            <a:ext cx="745405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그림 정기구독으로 그림이 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있는 일상을</a:t>
            </a:r>
            <a:r>
              <a:rPr lang="en-US" altLang="ko-KR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,   </a:t>
            </a:r>
          </a:p>
          <a:p>
            <a:pPr algn="just"/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NEART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에서 </a:t>
            </a:r>
            <a:r>
              <a:rPr lang="ko-KR" alt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아트 </a:t>
            </a:r>
            <a:r>
              <a:rPr lang="ko-KR" altLang="en-US" sz="350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컬렉팅을</a:t>
            </a:r>
            <a:r>
              <a:rPr lang="ko-KR" alt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시작하세요</a:t>
            </a:r>
            <a:r>
              <a:rPr lang="en-US" altLang="ko-KR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61084" y="1172280"/>
            <a:ext cx="533103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Gmarket Sans Bold" pitchFamily="34" charset="0"/>
              </a:rPr>
              <a:t>Polymorphism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1963733" cy="117410"/>
            <a:chOff x="2666666" y="1283810"/>
            <a:chExt cx="11963733" cy="1174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1963733" cy="11741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01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01</a:t>
            </a:r>
            <a:endParaRPr lang="en-US" dirty="0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ED87F411-70B3-4369-B912-048D989BF7AE}"/>
              </a:ext>
            </a:extLst>
          </p:cNvPr>
          <p:cNvSpPr txBox="1"/>
          <p:nvPr/>
        </p:nvSpPr>
        <p:spPr>
          <a:xfrm>
            <a:off x="11277600" y="8073149"/>
            <a:ext cx="726711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b="1" spc="100" dirty="0">
                <a:solidFill>
                  <a:srgbClr val="775EE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NEAR + ART</a:t>
            </a:r>
            <a:r>
              <a:rPr lang="en-US" altLang="ko-KR" sz="3000" spc="100" dirty="0">
                <a:solidFill>
                  <a:srgbClr val="775EE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30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합성어로</a:t>
            </a:r>
            <a:r>
              <a:rPr lang="en-US" altLang="ko-KR" sz="30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r>
              <a:rPr lang="ko-KR" altLang="en-US" sz="3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가까이 볼 수 있는 아트</a:t>
            </a:r>
            <a:r>
              <a:rPr lang="ko-KR" altLang="en-US" sz="30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라는 의미</a:t>
            </a:r>
            <a:endParaRPr lang="en-US" altLang="ko-KR" sz="3000" spc="100" dirty="0">
              <a:solidFill>
                <a:schemeClr val="tx1">
                  <a:lumMod val="65000"/>
                  <a:lumOff val="3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056CA-FC9E-432F-A984-20440AC277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2538235"/>
            <a:ext cx="6477001" cy="6477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2262BB-2458-4540-B378-B84A7149A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5590344"/>
            <a:ext cx="5779652" cy="1603581"/>
          </a:xfrm>
          <a:prstGeom prst="rect">
            <a:avLst/>
          </a:prstGeom>
        </p:spPr>
      </p:pic>
      <p:sp>
        <p:nvSpPr>
          <p:cNvPr id="22" name="Object 27">
            <a:extLst>
              <a:ext uri="{FF2B5EF4-FFF2-40B4-BE49-F238E27FC236}">
                <a16:creationId xmlns:a16="http://schemas.microsoft.com/office/drawing/2014/main" id="{C4622ECF-232E-4E79-B5E3-10994A95849F}"/>
              </a:ext>
            </a:extLst>
          </p:cNvPr>
          <p:cNvSpPr txBox="1"/>
          <p:nvPr/>
        </p:nvSpPr>
        <p:spPr>
          <a:xfrm>
            <a:off x="12115800" y="3717017"/>
            <a:ext cx="48707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# </a:t>
            </a:r>
            <a:r>
              <a:rPr lang="en-US" altLang="ko-KR" sz="2400" b="0" i="0" dirty="0" err="1">
                <a:solidFill>
                  <a:srgbClr val="775EE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Untact</a:t>
            </a:r>
            <a:r>
              <a:rPr lang="en-US" altLang="ko-KR" sz="2400" b="0" i="0" dirty="0">
                <a:solidFill>
                  <a:srgbClr val="775EE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 </a:t>
            </a:r>
            <a:r>
              <a:rPr lang="en-US" sz="24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# </a:t>
            </a:r>
            <a:r>
              <a:rPr lang="ko-KR" altLang="en-US" sz="24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그림 구독 서비스</a:t>
            </a:r>
            <a:endParaRPr lang="en-US" dirty="0">
              <a:solidFill>
                <a:srgbClr val="775EEE"/>
              </a:solidFill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41CCB0D9-0357-4D40-A559-94CCD5C921D9}"/>
              </a:ext>
            </a:extLst>
          </p:cNvPr>
          <p:cNvGrpSpPr/>
          <p:nvPr/>
        </p:nvGrpSpPr>
        <p:grpSpPr>
          <a:xfrm>
            <a:off x="16487317" y="7768349"/>
            <a:ext cx="304800" cy="304800"/>
            <a:chOff x="16354022" y="6926970"/>
            <a:chExt cx="438095" cy="438095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BF671ED5-B352-4E72-93AD-51280B50B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4710445"/>
            <a:ext cx="9172117" cy="4077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부여된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아이디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비밀번호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로 로그인 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고객에게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등급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을 부여할 수 있고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회원가입한 고객의 정보를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조회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Q&amp;A 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게시판을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조회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 고객이 남긴 글에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답글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을 달 수 있으며 답글의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삭제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또한 가능하다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공지게시판을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조회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작성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수정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삭제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상품을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등록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조회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삭제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고객이 작성한 후기를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조회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있으며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후기에 대한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답글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을 남길 수 있고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악성 후기는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삭제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매출액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을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일 별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주 별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월 별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로 통계를 확인할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BC8A9924-7E1B-4B40-BC93-FA432C9D76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87440"/>
            <a:ext cx="2312240" cy="2105096"/>
          </a:xfrm>
          <a:prstGeom prst="rect">
            <a:avLst/>
          </a:prstGeom>
        </p:spPr>
      </p:pic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관리자</a:t>
            </a:r>
            <a:endParaRPr lang="en-US" altLang="ko-KR" sz="2800" dirty="0">
              <a:solidFill>
                <a:srgbClr val="775EEE"/>
              </a:solidFill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AC99098B-921B-4E56-B4B8-080665091482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87DEC8F8-304F-4728-B7F4-36C7CFB1C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23FC1981-A065-4364-AD38-D0E6D591442D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3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2286228"/>
            <a:ext cx="9172117" cy="73273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회원가입은 홈페이지를 통해 가입이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홈페이지 회원 가입 시 회원은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아이디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아이디 중복확인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비밀번호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비밀번호 확인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이메일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연락처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생년월일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성별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주소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를 입력해야 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아이디로 식별이 가능하다</a:t>
            </a:r>
            <a:r>
              <a:rPr lang="en-US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.(PK)</a:t>
            </a:r>
            <a:endParaRPr lang="ko-KR" altLang="ko-KR" sz="2000" kern="100" dirty="0">
              <a:solidFill>
                <a:srgbClr val="775EEE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카카오톡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/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네이버 연동을 통해 로그인이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소셜 로그인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en-US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sns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연동이 아닌 홍페이지를 통해 가입한 회원은 아이디와 비밀번호를 입력해 로그인이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유저는 가입을 통해 회원이 될 수 있고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문의게시판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리뷰게시판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공지게시판에 접근이 가능하되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공지게시판은 조회만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가입하지 않은 비회원은 게시판 조회만 가능하고 글 작성은 할 수 없다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마이페이지에서 주문내역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구독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등급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문의 내역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작성글을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조회할 수 있으며 내 정보 조회 및 변경 및 회원 탈퇴가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찜한상품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관심목록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)/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장바구니에 담은 상품도 확인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본인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게시글에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대해 작성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문의글을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작성할 수 있고 공개 또는 비공개를 선택할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관리자가 작성한 공지 게시판을 조회할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공지게시판에 글을 작성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삭제할 수 없다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구독을 그만두고 싶을 시 구독취소를 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F432CB9E-9FA6-4532-BB12-237E3486A17C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회원</a:t>
            </a:r>
            <a:endParaRPr lang="en-US" sz="2800" dirty="0">
              <a:solidFill>
                <a:srgbClr val="775EE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320C71-B35E-49FF-987D-DB04DE143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442309" y="6972300"/>
            <a:ext cx="1819985" cy="165694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959A1834-ABFD-4AB5-AFC4-83919B2238DC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82768B72-3AB8-4494-AFB3-76CE5CEA32DC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22" name="Object 9">
              <a:extLst>
                <a:ext uri="{FF2B5EF4-FFF2-40B4-BE49-F238E27FC236}">
                  <a16:creationId xmlns:a16="http://schemas.microsoft.com/office/drawing/2014/main" id="{6ED7BFB6-2E1F-4D64-B42C-781CF03D8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26" name="Object 10">
            <a:extLst>
              <a:ext uri="{FF2B5EF4-FFF2-40B4-BE49-F238E27FC236}">
                <a16:creationId xmlns:a16="http://schemas.microsoft.com/office/drawing/2014/main" id="{E27FA3BF-A51C-41C2-8A50-996B31745A8E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B9B96597-DDCF-4C46-9B26-ADADBBEEF78D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3650CC4-0A5F-4235-879A-C84F5C7D9CFA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6B193DF5-7496-4322-8167-C83178F4E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905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2286228"/>
            <a:ext cx="9172117" cy="753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구매하고자 하는 상품을 장바구니에 임시 저장할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매달 자동 결제하여 상품을 구독할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상품 구매 희망 시 간편 결제 시스템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네이버페이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카카오페이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혹은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PG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연동이 된 카드로 결제할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구매하고자 혹은 관심있는 상품을 임시저장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관심이 없는 상품을 임시저장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해제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를 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찜한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상품에서 결제하고자 하는 상품을 장바구니에 담는다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장바구니에서 저장한 상품을 확인할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장바구니에서 원치 않는 상품을 삭제할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주문하기 해서 결제 시스템을 통해 결제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구매 혹은 구독한 상품에 대한 상품 도착 예정일을 확인할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배송 중인 상품에 대한 담당 배송업체를 확인할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배송화면에서 배송 전 혹은 배송 중일 시 취소를 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배송화면에서 배송 완료일 시 반품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교환을 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리뷰 게시판에서 본인이 구매 혹은 구독한 상품에 대해 인증 글을 작성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리뷰 글을 작성시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별점을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줄 수 있으며 사진을 첨부할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타인이 작성한 리뷰를 조회할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F432CB9E-9FA6-4532-BB12-237E3486A17C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회원</a:t>
            </a:r>
            <a:endParaRPr lang="en-US" sz="2800" dirty="0">
              <a:solidFill>
                <a:srgbClr val="775EEE"/>
              </a:solidFill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9A633957-9933-4C82-8033-3D618C689F3F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A0411607-9FBD-4A40-9E27-3020D7C908B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191EF31-DD61-4334-92D6-7B1F4BF28B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442309" y="6972300"/>
            <a:ext cx="1819985" cy="165694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485017F5-F4C5-431E-9F48-A6BF357115F3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0FEF2BD6-DB56-40C1-9B1F-293A68EE9131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54AC150F-1D18-497F-A489-4BC56697C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32" name="Object 10">
            <a:extLst>
              <a:ext uri="{FF2B5EF4-FFF2-40B4-BE49-F238E27FC236}">
                <a16:creationId xmlns:a16="http://schemas.microsoft.com/office/drawing/2014/main" id="{C31EA3D4-C48D-4CE1-B71F-4D224510879D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4536ECD4-FFD4-4D0A-9F8C-ED284FA29C70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1FBA5CA4-21AE-4B89-98F4-8024A90B80D5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3C6A5E80-A311-446A-821C-5C4F6821E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555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0">
            <a:extLst>
              <a:ext uri="{FF2B5EF4-FFF2-40B4-BE49-F238E27FC236}">
                <a16:creationId xmlns:a16="http://schemas.microsoft.com/office/drawing/2014/main" id="{2192D50D-2EA0-4639-A73B-E06E833E9618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게시판</a:t>
            </a:r>
            <a:endParaRPr lang="en-US" sz="2800" dirty="0">
              <a:solidFill>
                <a:srgbClr val="775EEE"/>
              </a:solidFill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4848089"/>
            <a:ext cx="9172117" cy="3974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게시판은 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Q&amp;A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게시판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공지게시판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후기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리뷰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게시판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이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공지게시판을 제외한 게시판에 조회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글작성이 가능하고 본인 글에 대해서 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삭제가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관리자는 모든 게시판의 조회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작성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삭제가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다만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고객이 남긴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후기 삭제는 가능하나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수정은 불가하다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  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Q&amp;A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게시판은 관리자가 댓글을 달 수 있고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회원 본인 작성 글에만 댓글을 달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모든 게시판은 한 화면 게시물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10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개를 노출하고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페이징으로 구현한다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모든 게시판은 입력 최소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5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글자 이상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최대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1000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자 이하로 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모든 게시판은 게시글</a:t>
            </a:r>
            <a:r>
              <a:rPr lang="en-US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id</a:t>
            </a:r>
            <a:r>
              <a:rPr lang="ko-KR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로 식별한다</a:t>
            </a:r>
            <a:r>
              <a:rPr lang="en-US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(PK)</a:t>
            </a:r>
            <a:endParaRPr lang="ko-KR" altLang="ko-KR" sz="2000" kern="100" dirty="0">
              <a:solidFill>
                <a:srgbClr val="775EEE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0F3D260C-5C42-42BB-8490-876C2F2BCB6C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216FCCE7-FB95-46E6-85B3-D45D525E875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17FDC-4401-4462-A27E-248AF7428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762253"/>
            <a:ext cx="2135672" cy="1944347"/>
          </a:xfrm>
          <a:prstGeom prst="rect">
            <a:avLst/>
          </a:prstGeom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23358245-133D-4A1B-984D-2DEB1E17BD7E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F82C2293-82B4-4964-82EE-1DBAE6CC0D96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24" name="Object 9">
              <a:extLst>
                <a:ext uri="{FF2B5EF4-FFF2-40B4-BE49-F238E27FC236}">
                  <a16:creationId xmlns:a16="http://schemas.microsoft.com/office/drawing/2014/main" id="{53284DBC-9B21-43AB-A8F6-3394ECB35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26" name="Object 10">
            <a:extLst>
              <a:ext uri="{FF2B5EF4-FFF2-40B4-BE49-F238E27FC236}">
                <a16:creationId xmlns:a16="http://schemas.microsoft.com/office/drawing/2014/main" id="{04D8E701-9B43-4309-B7E4-B29B78D65BB1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81D6360C-7DE1-4839-989A-58DDCB12E933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6B3F1F58-3B3B-47BF-9D4B-DC1030C9B83C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950406B0-03E6-46DB-928F-EF95B6EA7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269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2705100"/>
            <a:ext cx="9172117" cy="61342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주문한 상품을 구매하는 결제 기능 사용한다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아임포트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결제모듈을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통한 국내외 모든 결제 한번에 연동한다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관리자를 위한 효율적인 운영을 지원한다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결제대행사별 분산된 결제 데이터를 한 곳에서 모두 조회가능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결제대행사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(PG)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별 지원결제수단을 제공한다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데이터를 한 눈에 볼 수 있도록 통계를 확인할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매출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환경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수단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결제시도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모든 결제 데이터는 안전하게 모든 결제 정보를 암호화한다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정보 위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/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변조 시도를 차단한다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대행사 장애를 사전 모니터링한다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예약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/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후불결제를 제공한다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구독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결제에 필요한 모든 시스템 자동화한다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정기 결제 또는 사용량에 따른 후불 결제가 필요한 경우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정보를 안전하게 저장하여 자동 알림으로 결제를 요청한다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실패 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수단 변경 요청까지 자동화된 시스템을 제공한다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F432CB9E-9FA6-4532-BB12-237E3486A17C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결제 및 구독</a:t>
            </a:r>
            <a:endParaRPr lang="en-US" sz="2800" dirty="0">
              <a:solidFill>
                <a:srgbClr val="775EEE"/>
              </a:solidFill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9A633957-9933-4C82-8033-3D618C689F3F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A0411607-9FBD-4A40-9E27-3020D7C908B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BC5358-D41B-417C-A142-83F8D034F3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83" y="6420880"/>
            <a:ext cx="2781833" cy="253262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A78D0006-BF9A-45CA-A9A4-8E23C2AE0385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ECB89015-E294-42F7-8B07-5C052CD7C9B3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27" name="Object 9">
              <a:extLst>
                <a:ext uri="{FF2B5EF4-FFF2-40B4-BE49-F238E27FC236}">
                  <a16:creationId xmlns:a16="http://schemas.microsoft.com/office/drawing/2014/main" id="{F30B9E34-8B8A-43E1-89EA-31972461F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28" name="Object 10">
            <a:extLst>
              <a:ext uri="{FF2B5EF4-FFF2-40B4-BE49-F238E27FC236}">
                <a16:creationId xmlns:a16="http://schemas.microsoft.com/office/drawing/2014/main" id="{B50BF894-187F-4A75-83D2-F260DD949904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C6C9E0E0-927A-49D6-93A3-5AA8ECB45471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FF842547-A277-4D95-B198-5BEC5593C39B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D4F7366E-F221-48CF-AAB5-0DFCF82D6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86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0">
            <a:extLst>
              <a:ext uri="{FF2B5EF4-FFF2-40B4-BE49-F238E27FC236}">
                <a16:creationId xmlns:a16="http://schemas.microsoft.com/office/drawing/2014/main" id="{2192D50D-2EA0-4639-A73B-E06E833E9618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상품</a:t>
            </a:r>
            <a:endParaRPr lang="en-US" sz="2800" dirty="0">
              <a:solidFill>
                <a:srgbClr val="775EEE"/>
              </a:solidFill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4210992"/>
            <a:ext cx="9172117" cy="4611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상품은 상품번호로 식별한다</a:t>
            </a:r>
            <a:r>
              <a:rPr lang="en-US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(PK)</a:t>
            </a:r>
            <a:endParaRPr lang="en-US" altLang="ko-KR" sz="2000" b="1" kern="100" dirty="0">
              <a:solidFill>
                <a:srgbClr val="775EE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 등록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판매 시 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삭제는 관리자만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상품번호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상품명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작가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금액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재고수량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사이즈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는 관리자가 관리해야 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상품번호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상품명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작가 정보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는 유지해야 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상품은 공급받은 작가의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작품 번호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를 받는다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상품을 장바구니에 담을 시 상품 번호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금액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 이미지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를 담는다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상품을 구매 시 상품 번호와 금액을 담고 재고수량에서 차감한다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상품을 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할 시 상품 번호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상품명을 담는다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 상세페이지에서 상품의 배경이 되는 벽지 컬러를 미</a:t>
            </a:r>
            <a:r>
              <a:rPr lang="ko-KR" altLang="en-US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리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적용하여 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분위기를 확인할 수 있는 커스터마이징 기능을 사용 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 구매 시 사이트에서 추천하는 임의의 벽지 컬러를 확인할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  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67ADD798-29D1-4A28-B73C-E4516A4EE3FE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FD62761D-1455-4663-89C2-4A0FA838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0F3D260C-5C42-42BB-8490-876C2F2BCB6C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216FCCE7-FB95-46E6-85B3-D45D525E875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D10C8E-AAC4-48CF-9319-5ED8F328D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3" y="6587440"/>
            <a:ext cx="2774013" cy="2525501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5FB2319D-BC37-4CF2-A997-C9BFDC3CC242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C30945C0-9D45-4B00-8538-58B6A9BD14F5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432CB48-0A39-4C39-9470-38BBE0D77770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CF7879F-616B-49DB-A88C-25CD79CF7ADC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456E287E-3070-47B0-A7F8-47E6884F4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755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1206</Words>
  <Application>Microsoft Office PowerPoint</Application>
  <PresentationFormat>사용자 지정</PresentationFormat>
  <Paragraphs>210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4" baseType="lpstr">
      <vt:lpstr>Gmarket Sans Bold</vt:lpstr>
      <vt:lpstr>Gmarket Sans Light</vt:lpstr>
      <vt:lpstr>Gmarket Sans Medium</vt:lpstr>
      <vt:lpstr>G마켓 산스 TTF Bold</vt:lpstr>
      <vt:lpstr>G마켓 산스 TTF Light</vt:lpstr>
      <vt:lpstr>G마켓 산스 TTF Medium</vt:lpstr>
      <vt:lpstr>se-nanumgothic</vt:lpstr>
      <vt:lpstr>Yu Gothic</vt:lpstr>
      <vt:lpstr>Dotum</vt:lpstr>
      <vt:lpstr>맑은 고딕</vt:lpstr>
      <vt:lpstr>맑은 고딕</vt:lpstr>
      <vt:lpstr>한컴산뜻돋움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KOSMO</cp:lastModifiedBy>
  <cp:revision>143</cp:revision>
  <dcterms:created xsi:type="dcterms:W3CDTF">2022-02-21T14:50:10Z</dcterms:created>
  <dcterms:modified xsi:type="dcterms:W3CDTF">2022-02-21T09:21:53Z</dcterms:modified>
</cp:coreProperties>
</file>